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5"/>
  </p:notesMasterIdLst>
  <p:sldIdLst>
    <p:sldId id="260" r:id="rId2"/>
    <p:sldId id="270" r:id="rId3"/>
    <p:sldId id="285" r:id="rId4"/>
    <p:sldId id="325" r:id="rId5"/>
    <p:sldId id="313" r:id="rId6"/>
    <p:sldId id="314" r:id="rId7"/>
    <p:sldId id="320" r:id="rId8"/>
    <p:sldId id="326" r:id="rId9"/>
    <p:sldId id="315" r:id="rId10"/>
    <p:sldId id="321" r:id="rId11"/>
    <p:sldId id="322" r:id="rId12"/>
    <p:sldId id="327" r:id="rId13"/>
    <p:sldId id="32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51E6C8-9268-4C0F-91F7-A33575087992}" type="datetimeFigureOut">
              <a:rPr lang="en-US"/>
              <a:pPr>
                <a:defRPr/>
              </a:pPr>
              <a:t>4/29/2013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D019D23-4D1A-4B28-8949-1A85799B1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39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CEA30A-DA05-46A5-9878-85BF06195AF7}" type="slidenum">
              <a:rPr 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multimedia logo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57400" y="304800"/>
            <a:ext cx="66294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1600200"/>
            <a:ext cx="5715000" cy="2819400"/>
          </a:xfrm>
        </p:spPr>
        <p:txBody>
          <a:bodyPr/>
          <a:lstStyle>
            <a:lvl1pPr marL="0" indent="0">
              <a:buFont typeface="Times" pitchFamily="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057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7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8F48B-51B3-45A0-A5FD-2CAD49E00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2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228600"/>
            <a:ext cx="16383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228600"/>
            <a:ext cx="47625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7BF2A-B26C-491D-9999-DDEE20C30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20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553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57400" y="1600200"/>
            <a:ext cx="6172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01773-E19C-414B-A61E-4FF62C53B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9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2F57B-08C3-4068-BCFC-B56223BBF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4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5B727-7265-4184-BD68-E7D94F27A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0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009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009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77055-721B-4D8B-AB87-CBAA113F1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6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D3991-5047-45C8-998E-996726674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1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18A2C-6213-4607-A52A-D329DF4BA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B9EA1-3B9F-49C0-A7EC-900E121F8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6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05477-E10F-4217-9060-D219ACD8A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8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4C142-F044-4B6E-8FAB-8E2AC6C55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multimedia logo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55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600200"/>
            <a:ext cx="6172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79878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79878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79878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F1D8FC-1C14-427D-9E22-A357E7EB0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B3BEB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B3BEBF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B3BEBF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B3BEBF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B3BEBF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B3BEBF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B3BEBF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B3BEBF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B3BEBF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/>
        <a:buChar char="•"/>
        <a:defRPr sz="2400">
          <a:solidFill>
            <a:srgbClr val="79878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/>
        <a:buChar char="•"/>
        <a:defRPr sz="2400">
          <a:solidFill>
            <a:srgbClr val="79878B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/>
        <a:buChar char="•"/>
        <a:defRPr sz="2400">
          <a:solidFill>
            <a:srgbClr val="79878B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/>
        <a:buChar char="•"/>
        <a:defRPr sz="2400">
          <a:solidFill>
            <a:srgbClr val="79878B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/>
        <a:buChar char="•"/>
        <a:defRPr sz="2400">
          <a:solidFill>
            <a:srgbClr val="79878B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1" charset="0"/>
        <a:buChar char="•"/>
        <a:defRPr sz="2400">
          <a:solidFill>
            <a:srgbClr val="79878B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1" charset="0"/>
        <a:buChar char="•"/>
        <a:defRPr sz="2400">
          <a:solidFill>
            <a:srgbClr val="79878B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1" charset="0"/>
        <a:buChar char="•"/>
        <a:defRPr sz="2400">
          <a:solidFill>
            <a:srgbClr val="79878B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1" charset="0"/>
        <a:buChar char="•"/>
        <a:defRPr sz="2400">
          <a:solidFill>
            <a:srgbClr val="79878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nlinestatbook.com/stat_sim/sampling_dist/index.htm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aylor+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81000" y="5330825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>
                <a:effectDag name="">
                  <a:cont type="tree" name="">
                    <a:effect ref="fillLine"/>
                    <a:outerShdw dist="38100" dir="13500000" algn="br">
                      <a:srgbClr val="000000"/>
                    </a:outerShdw>
                  </a:cont>
                  <a:cont type="tree" name="">
                    <a:effect ref="fillLine"/>
                    <a:outerShdw dist="38100" dir="2700000" algn="tl">
                      <a:srgbClr val="000000"/>
                    </a:outerShdw>
                  </a:cont>
                  <a:effect ref="fillLine"/>
                </a:effectDag>
                <a:latin typeface="+mn-lt"/>
                <a:ea typeface="+mn-ea"/>
                <a:cs typeface="+mn-cs"/>
              </a:rPr>
              <a:t>Introductory Statistics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81000" y="5334000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Introductory 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2057400" y="228600"/>
            <a:ext cx="7010400" cy="685800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FFFF00"/>
                </a:solidFill>
              </a:rPr>
              <a:t>Distribution of Sample Means when Parent Population is </a:t>
            </a:r>
            <a:r>
              <a:rPr lang="en-US" b="1" dirty="0" smtClean="0">
                <a:solidFill>
                  <a:srgbClr val="FFFF00"/>
                </a:solidFill>
              </a:rPr>
              <a:t>Normally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Distributed</a:t>
            </a:r>
            <a:endParaRPr lang="en-US" dirty="0" smtClean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67" name="Rectangle 3"/>
              <p:cNvSpPr txBox="1">
                <a:spLocks noChangeArrowheads="1"/>
              </p:cNvSpPr>
              <p:nvPr/>
            </p:nvSpPr>
            <p:spPr bwMode="auto">
              <a:xfrm>
                <a:off x="838200" y="1295400"/>
                <a:ext cx="7467600" cy="403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2000" dirty="0" smtClean="0"/>
                  <a:t>The length of human pregnancies from conception to birth is normally distributed with mean 266 Days and a standard deviation of 16 days.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r>
                  <a:rPr lang="en-US" sz="2000" dirty="0"/>
                  <a:t>	Suppose a random sample of 30 pregnancies was measured.  What is the mean, standard deviation and shape of the </a:t>
                </a:r>
                <a:r>
                  <a:rPr lang="en-US" sz="2000" dirty="0" smtClean="0"/>
                  <a:t>distribution of </a:t>
                </a:r>
                <a:r>
                  <a:rPr lang="en-US" sz="2000" dirty="0"/>
                  <a:t>mean pregnancies based on a sample of 30?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r>
                  <a:rPr lang="en-US" sz="2000" dirty="0">
                    <a:solidFill>
                      <a:srgbClr val="79878B"/>
                    </a:solidFill>
                  </a:rPr>
                  <a:t>	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000" dirty="0" smtClean="0"/>
                  <a:t>= </a:t>
                </a:r>
                <a:r>
                  <a:rPr lang="el-GR" sz="2000" dirty="0"/>
                  <a:t>μ</a:t>
                </a:r>
                <a:r>
                  <a:rPr lang="en-US" sz="2000" dirty="0"/>
                  <a:t> = </a:t>
                </a:r>
                <a:r>
                  <a:rPr lang="en-US" sz="2000" dirty="0">
                    <a:cs typeface="Times New Roman" pitchFamily="18" charset="0"/>
                  </a:rPr>
                  <a:t>266 Days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r>
                  <a:rPr lang="en-US" sz="2000" dirty="0">
                    <a:cs typeface="Times New Roman" pitchFamily="18" charset="0"/>
                  </a:rPr>
                  <a:t>	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sz="2000" b="1" i="1" dirty="0" smtClean="0">
                            <a:latin typeface="Cambria Math"/>
                            <a:ea typeface="Cambria Math"/>
                          </a:rPr>
                          <m:t>𝝈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2000" b="1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dirty="0" smtClean="0">
                                <a:latin typeface="Cambria Math"/>
                              </a:rPr>
                              <m:t>𝒏</m:t>
                            </m:r>
                          </m:e>
                        </m:rad>
                      </m:den>
                    </m:f>
                    <m:r>
                      <a:rPr lang="en-US" sz="20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latin typeface="Cambria Math"/>
                          </a:rPr>
                          <m:t>𝟏𝟔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2000" b="1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dirty="0" smtClean="0">
                                <a:latin typeface="Cambria Math"/>
                              </a:rPr>
                              <m:t>𝟑𝟎</m:t>
                            </m:r>
                          </m:e>
                        </m:rad>
                      </m:den>
                    </m:f>
                    <m:r>
                      <a:rPr lang="en-US" sz="2000" b="1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= </a:t>
                </a:r>
                <a:r>
                  <a:rPr lang="en-US" sz="2000" dirty="0">
                    <a:cs typeface="Times New Roman" pitchFamily="18" charset="0"/>
                  </a:rPr>
                  <a:t>2.92 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r>
                  <a:rPr lang="en-US" sz="2000" dirty="0">
                    <a:cs typeface="Times New Roman" pitchFamily="18" charset="0"/>
                  </a:rPr>
                  <a:t>	Shape – Normal or Bell Shaped</a:t>
                </a:r>
                <a:endParaRPr lang="el-GR" sz="20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26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295400"/>
                <a:ext cx="7467600" cy="4038600"/>
              </a:xfrm>
              <a:prstGeom prst="rect">
                <a:avLst/>
              </a:prstGeom>
              <a:blipFill rotWithShape="1">
                <a:blip r:embed="rId3"/>
                <a:stretch>
                  <a:fillRect l="-327" t="-604" r="-2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51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2057400" y="228600"/>
            <a:ext cx="7010400" cy="685800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FFFF00"/>
                </a:solidFill>
              </a:rPr>
              <a:t>Distribution of Sample Means when Parent Population is </a:t>
            </a:r>
            <a:r>
              <a:rPr lang="en-US" b="1" dirty="0">
                <a:solidFill>
                  <a:srgbClr val="FFFF00"/>
                </a:solidFill>
              </a:rPr>
              <a:t>Not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Normally</a:t>
            </a:r>
            <a:r>
              <a:rPr lang="en-US" dirty="0">
                <a:solidFill>
                  <a:srgbClr val="FFFF00"/>
                </a:solidFill>
              </a:rPr>
              <a:t> Distributed</a:t>
            </a:r>
            <a:endParaRPr lang="en-US" dirty="0" smtClean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67" name="Rectangle 3"/>
              <p:cNvSpPr txBox="1">
                <a:spLocks noChangeArrowheads="1"/>
              </p:cNvSpPr>
              <p:nvPr/>
            </p:nvSpPr>
            <p:spPr bwMode="auto">
              <a:xfrm>
                <a:off x="838200" y="1295400"/>
                <a:ext cx="7467600" cy="403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2000" dirty="0" smtClean="0"/>
                  <a:t>The heart rate (beats per minute) for a typical college student is normally distributed with mean of 80 and a standard deviation of 16.5 days.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r>
                  <a:rPr lang="en-US" sz="2000" dirty="0"/>
                  <a:t>	Suppose a random sample of </a:t>
                </a:r>
                <a:r>
                  <a:rPr lang="en-US" sz="2000" dirty="0" smtClean="0"/>
                  <a:t>10 students was </a:t>
                </a:r>
                <a:r>
                  <a:rPr lang="en-US" sz="2000" dirty="0"/>
                  <a:t>measured.  What is the mean, standard deviation and shape of the </a:t>
                </a:r>
                <a:r>
                  <a:rPr lang="en-US" sz="2000" dirty="0" smtClean="0"/>
                  <a:t>distribution of </a:t>
                </a:r>
                <a:r>
                  <a:rPr lang="en-US" sz="2000" dirty="0"/>
                  <a:t>mean </a:t>
                </a:r>
                <a:r>
                  <a:rPr lang="en-US" sz="2000" dirty="0" smtClean="0"/>
                  <a:t>heart </a:t>
                </a:r>
                <a:r>
                  <a:rPr lang="en-US" sz="2000" dirty="0" smtClean="0"/>
                  <a:t>rates </a:t>
                </a:r>
                <a:r>
                  <a:rPr lang="en-US" sz="2000" dirty="0" smtClean="0"/>
                  <a:t>(beats per minute) for a typical college student  based on a sample of 10?</a:t>
                </a:r>
                <a:endParaRPr lang="en-US" sz="2000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r>
                  <a:rPr lang="en-US" sz="2000" dirty="0">
                    <a:solidFill>
                      <a:srgbClr val="79878B"/>
                    </a:solidFill>
                  </a:rPr>
                  <a:t>	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000" dirty="0" smtClean="0"/>
                  <a:t>= </a:t>
                </a:r>
                <a:r>
                  <a:rPr lang="el-GR" sz="2000" dirty="0"/>
                  <a:t>μ</a:t>
                </a:r>
                <a:r>
                  <a:rPr lang="en-US" sz="2000" dirty="0"/>
                  <a:t> = </a:t>
                </a:r>
                <a:r>
                  <a:rPr lang="en-US" sz="2000" dirty="0" smtClean="0">
                    <a:cs typeface="Times New Roman" pitchFamily="18" charset="0"/>
                  </a:rPr>
                  <a:t>80 beats per minute</a:t>
                </a:r>
                <a:endParaRPr lang="en-US" sz="2000" dirty="0">
                  <a:cs typeface="Times New Roman" pitchFamily="18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r>
                  <a:rPr lang="en-US" sz="2000" dirty="0">
                    <a:cs typeface="Times New Roman" pitchFamily="18" charset="0"/>
                  </a:rPr>
                  <a:t>	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sz="2000" b="1" i="1" dirty="0" smtClean="0">
                            <a:latin typeface="Cambria Math"/>
                            <a:ea typeface="Cambria Math"/>
                          </a:rPr>
                          <m:t>𝝈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2000" b="1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dirty="0" smtClean="0">
                                <a:latin typeface="Cambria Math"/>
                              </a:rPr>
                              <m:t>𝒏</m:t>
                            </m:r>
                          </m:e>
                        </m:rad>
                      </m:den>
                    </m:f>
                    <m:r>
                      <a:rPr lang="en-US" sz="20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latin typeface="Cambria Math"/>
                          </a:rPr>
                          <m:t>𝟏𝟔</m:t>
                        </m:r>
                        <m:r>
                          <a:rPr lang="en-US" sz="2000" b="1" i="1" dirty="0" smtClean="0">
                            <a:latin typeface="Cambria Math"/>
                          </a:rPr>
                          <m:t>.</m:t>
                        </m:r>
                        <m:r>
                          <a:rPr lang="en-US" sz="2000" b="1" i="1" dirty="0" smtClean="0">
                            <a:latin typeface="Cambria Math"/>
                          </a:rPr>
                          <m:t>𝟓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2000" b="1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dirty="0" smtClean="0">
                                <a:latin typeface="Cambria Math"/>
                              </a:rPr>
                              <m:t>𝟏𝟎</m:t>
                            </m:r>
                          </m:e>
                        </m:rad>
                      </m:den>
                    </m:f>
                    <m:r>
                      <a:rPr lang="en-US" sz="2000" b="1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= 5.22 </a:t>
                </a:r>
                <a:endParaRPr lang="en-US" sz="2000" dirty="0">
                  <a:cs typeface="Times New Roman" pitchFamily="18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r>
                  <a:rPr lang="en-US" sz="2000" dirty="0">
                    <a:cs typeface="Times New Roman" pitchFamily="18" charset="0"/>
                  </a:rPr>
                  <a:t>	Shape – Normal or Bell Shaped</a:t>
                </a:r>
                <a:endParaRPr lang="el-GR" sz="20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26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295400"/>
                <a:ext cx="7467600" cy="4038600"/>
              </a:xfrm>
              <a:prstGeom prst="rect">
                <a:avLst/>
              </a:prstGeom>
              <a:blipFill rotWithShape="1">
                <a:blip r:embed="rId3"/>
                <a:stretch>
                  <a:fillRect l="-327" t="-604" r="-7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02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Outline of the Presentation</a:t>
            </a:r>
          </a:p>
        </p:txBody>
      </p:sp>
      <p:sp>
        <p:nvSpPr>
          <p:cNvPr id="4099" name="Rectangle 3"/>
          <p:cNvSpPr txBox="1">
            <a:spLocks noChangeArrowheads="1"/>
          </p:cNvSpPr>
          <p:nvPr/>
        </p:nvSpPr>
        <p:spPr bwMode="auto">
          <a:xfrm>
            <a:off x="838200" y="1600200"/>
            <a:ext cx="7848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Times"/>
              <a:buChar char="•"/>
            </a:pPr>
            <a:r>
              <a:rPr lang="en-US" sz="2000" dirty="0"/>
              <a:t>Law of Large Numbers</a:t>
            </a:r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Times"/>
              <a:buChar char="•"/>
            </a:pPr>
            <a:r>
              <a:rPr lang="en-US" sz="2000" dirty="0"/>
              <a:t>Distribution of Sample Means when Parent Population is </a:t>
            </a:r>
            <a:r>
              <a:rPr lang="en-US" sz="2000" b="1" dirty="0"/>
              <a:t>NOT</a:t>
            </a:r>
            <a:r>
              <a:rPr lang="en-US" sz="2000" dirty="0"/>
              <a:t> Normally Distributed</a:t>
            </a:r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Times"/>
              <a:buChar char="•"/>
            </a:pPr>
            <a:r>
              <a:rPr lang="en-US" sz="2000" dirty="0"/>
              <a:t>Distribution of Sample Means when Parent Population is Normally Distributed</a:t>
            </a:r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Times"/>
              <a:buChar char="•"/>
            </a:pPr>
            <a:r>
              <a:rPr lang="en-US" sz="2000" dirty="0" smtClean="0"/>
              <a:t>Key </a:t>
            </a:r>
            <a:r>
              <a:rPr lang="en-US" sz="2000" dirty="0" smtClean="0"/>
              <a:t>Points</a:t>
            </a:r>
            <a:endParaRPr lang="en-US" sz="2000" dirty="0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838200" y="3352800"/>
            <a:ext cx="1905000" cy="342900"/>
          </a:xfrm>
          <a:prstGeom prst="rect">
            <a:avLst/>
          </a:prstGeom>
          <a:noFill/>
          <a:ln w="38100" algn="ctr">
            <a:solidFill>
              <a:srgbClr val="FF000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451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FFFF00"/>
                </a:solidFill>
              </a:rPr>
              <a:t>Key Points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67" name="Rectangle 3"/>
              <p:cNvSpPr txBox="1">
                <a:spLocks noChangeArrowheads="1"/>
              </p:cNvSpPr>
              <p:nvPr/>
            </p:nvSpPr>
            <p:spPr bwMode="auto">
              <a:xfrm>
                <a:off x="838200" y="1295400"/>
                <a:ext cx="7467600" cy="510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dirty="0" smtClean="0"/>
                  <a:t>Central Limit Theorem - As the sample size </a:t>
                </a:r>
                <a:r>
                  <a:rPr lang="en-US" i="1" dirty="0" smtClean="0"/>
                  <a:t>n </a:t>
                </a:r>
                <a:r>
                  <a:rPr lang="en-US" dirty="0" smtClean="0"/>
                  <a:t> increases and becomes “large”, the </a:t>
                </a:r>
                <a:r>
                  <a:rPr lang="en-US" dirty="0" smtClean="0"/>
                  <a:t>distribution of sample means becomes </a:t>
                </a:r>
                <a:r>
                  <a:rPr lang="en-US" dirty="0" smtClean="0"/>
                  <a:t>approximately normal 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dirty="0" smtClean="0"/>
                  <a:t>Law of Large Numbers - As the sample size </a:t>
                </a:r>
                <a:r>
                  <a:rPr lang="en-US" i="1" dirty="0" smtClean="0"/>
                  <a:t>n </a:t>
                </a:r>
                <a:r>
                  <a:rPr lang="en-US" dirty="0" smtClean="0"/>
                  <a:t> increases, the sample mean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) </a:t>
                </a:r>
                <a:r>
                  <a:rPr lang="en-US" dirty="0"/>
                  <a:t>draws closer to the population mean (µ) </a:t>
                </a:r>
                <a:r>
                  <a:rPr lang="en-US" dirty="0" smtClean="0"/>
                  <a:t>– </a:t>
                </a:r>
                <a:r>
                  <a:rPr lang="en-US" b="1" dirty="0" smtClean="0"/>
                  <a:t>Accuracy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endParaRPr lang="en-US" b="1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dirty="0" smtClean="0"/>
                  <a:t>When is the distribution of sample means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) normal?</a:t>
                </a:r>
              </a:p>
              <a:p>
                <a:pPr lvl="1"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dirty="0" smtClean="0"/>
                  <a:t>When the parent population is normal and/or</a:t>
                </a:r>
              </a:p>
              <a:p>
                <a:pPr lvl="1"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dirty="0" smtClean="0"/>
                  <a:t>When the sample size is large.</a:t>
                </a:r>
              </a:p>
              <a:p>
                <a:pPr lvl="1"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endParaRPr lang="en-US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dirty="0" smtClean="0"/>
                  <a:t>The mean of the </a:t>
                </a:r>
                <a:r>
                  <a:rPr lang="en-US" dirty="0" smtClean="0"/>
                  <a:t>distribution </a:t>
                </a:r>
                <a:r>
                  <a:rPr lang="en-US" dirty="0" smtClean="0"/>
                  <a:t>of sample means equals the mean of the  parent population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 smtClean="0"/>
                  <a:t>= </a:t>
                </a:r>
                <a:r>
                  <a:rPr lang="el-GR" dirty="0" smtClean="0"/>
                  <a:t>μ</a:t>
                </a:r>
                <a:r>
                  <a:rPr lang="en-US" dirty="0" smtClean="0"/>
                  <a:t>)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dirty="0" smtClean="0"/>
                  <a:t>The standard deviation of the </a:t>
                </a:r>
                <a:r>
                  <a:rPr lang="en-US" dirty="0" smtClean="0"/>
                  <a:t>distribution of sample means equals </a:t>
                </a:r>
                <a:r>
                  <a:rPr lang="en-US" dirty="0" smtClean="0"/>
                  <a:t>the standard deviation of the parent population divided by the square root of the sample size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b="1" i="1" dirty="0" smtClean="0">
                            <a:latin typeface="Cambria Math"/>
                            <a:ea typeface="Cambria Math"/>
                          </a:rPr>
                          <m:t>𝝈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b="1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𝒏</m:t>
                            </m:r>
                          </m:e>
                        </m:rad>
                      </m:den>
                    </m:f>
                    <m:r>
                      <a:rPr lang="en-US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endParaRPr lang="en-US" sz="1600" dirty="0" smtClean="0"/>
              </a:p>
            </p:txBody>
          </p:sp>
        </mc:Choice>
        <mc:Fallback>
          <p:sp>
            <p:nvSpPr>
              <p:cNvPr id="1126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295400"/>
                <a:ext cx="7467600" cy="5105400"/>
              </a:xfrm>
              <a:prstGeom prst="rect">
                <a:avLst/>
              </a:prstGeom>
              <a:blipFill rotWithShape="1">
                <a:blip r:embed="rId3"/>
                <a:stretch>
                  <a:fillRect l="-163" t="-5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9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Outline of the Presentation</a:t>
            </a:r>
          </a:p>
        </p:txBody>
      </p:sp>
      <p:sp>
        <p:nvSpPr>
          <p:cNvPr id="4099" name="Rectangle 3"/>
          <p:cNvSpPr txBox="1">
            <a:spLocks noChangeArrowheads="1"/>
          </p:cNvSpPr>
          <p:nvPr/>
        </p:nvSpPr>
        <p:spPr bwMode="auto">
          <a:xfrm>
            <a:off x="838200" y="1600200"/>
            <a:ext cx="7848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Times"/>
              <a:buChar char="•"/>
            </a:pPr>
            <a:r>
              <a:rPr lang="en-US" sz="2000" dirty="0"/>
              <a:t>Law of Large Numbers</a:t>
            </a:r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Times"/>
              <a:buChar char="•"/>
            </a:pPr>
            <a:r>
              <a:rPr lang="en-US" sz="2000" dirty="0" smtClean="0"/>
              <a:t>Distribution of Sample Means when Parent Population is </a:t>
            </a:r>
            <a:r>
              <a:rPr lang="en-US" sz="2000" b="1" dirty="0"/>
              <a:t>NOT</a:t>
            </a:r>
            <a:r>
              <a:rPr lang="en-US" sz="2000" dirty="0"/>
              <a:t> Normally Distributed</a:t>
            </a:r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Times"/>
              <a:buChar char="•"/>
            </a:pPr>
            <a:r>
              <a:rPr lang="en-US" sz="2000" dirty="0" smtClean="0"/>
              <a:t>Distribution of Sample Means </a:t>
            </a:r>
            <a:r>
              <a:rPr lang="en-US" sz="2000" dirty="0"/>
              <a:t>when Parent </a:t>
            </a:r>
            <a:r>
              <a:rPr lang="en-US" sz="2000" dirty="0" smtClean="0"/>
              <a:t>Population is </a:t>
            </a:r>
            <a:r>
              <a:rPr lang="en-US" sz="2000" dirty="0"/>
              <a:t>Normally </a:t>
            </a:r>
            <a:r>
              <a:rPr lang="en-US" sz="2000" dirty="0" smtClean="0"/>
              <a:t>Distributed</a:t>
            </a:r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Times"/>
              <a:buChar char="•"/>
            </a:pPr>
            <a:r>
              <a:rPr lang="en-US" sz="2000" dirty="0" smtClean="0"/>
              <a:t>Key Points</a:t>
            </a:r>
            <a:endParaRPr lang="en-US" sz="2000" dirty="0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838200" y="1600200"/>
            <a:ext cx="3810000" cy="381000"/>
          </a:xfrm>
          <a:prstGeom prst="rect">
            <a:avLst/>
          </a:prstGeom>
          <a:noFill/>
          <a:ln w="38100" algn="ctr">
            <a:solidFill>
              <a:srgbClr val="FF000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mtClean="0">
                <a:solidFill>
                  <a:srgbClr val="FFFF00"/>
                </a:solidFill>
              </a:rPr>
              <a:t>The Law of Large Numbers – A Brief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 txBox="1">
                <a:spLocks noChangeArrowheads="1"/>
              </p:cNvSpPr>
              <p:nvPr/>
            </p:nvSpPr>
            <p:spPr bwMode="auto">
              <a:xfrm>
                <a:off x="838200" y="1295400"/>
                <a:ext cx="7467600" cy="2209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2000" dirty="0" smtClean="0"/>
                  <a:t>The greater amount of observations in our sample, the sample mean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dirty="0" smtClean="0"/>
                  <a:t>) </a:t>
                </a:r>
                <a:r>
                  <a:rPr lang="en-US" sz="2000" dirty="0"/>
                  <a:t>draws closer to the population mean (µ) –or- as the number of repetitions increase in an experiment, the proportion of an outcome observed gets closer to the probability of the outcome.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2000" dirty="0"/>
                  <a:t>Example – As we flip a coin more and more, the proportion of heads will become closer and closer to 0.5 or 50% (See graph with two trials below).</a:t>
                </a:r>
                <a:endParaRPr lang="en-US" sz="2000" dirty="0">
                  <a:solidFill>
                    <a:srgbClr val="79878B"/>
                  </a:solidFill>
                </a:endParaRPr>
              </a:p>
            </p:txBody>
          </p:sp>
        </mc:Choice>
        <mc:Fallback xmlns="">
          <p:sp>
            <p:nvSpPr>
              <p:cNvPr id="51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295400"/>
                <a:ext cx="7467600" cy="2209800"/>
              </a:xfrm>
              <a:prstGeom prst="rect">
                <a:avLst/>
              </a:prstGeom>
              <a:blipFill rotWithShape="1">
                <a:blip r:embed="rId3"/>
                <a:stretch>
                  <a:fillRect l="-327" t="-1105" r="-735" b="-223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6" descr="http://ebooks.bfwpub.com/pbs2e/figures/4_1_bi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2400"/>
            <a:ext cx="44196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Outline of the Presentation</a:t>
            </a:r>
          </a:p>
        </p:txBody>
      </p:sp>
      <p:sp>
        <p:nvSpPr>
          <p:cNvPr id="4099" name="Rectangle 3"/>
          <p:cNvSpPr txBox="1">
            <a:spLocks noChangeArrowheads="1"/>
          </p:cNvSpPr>
          <p:nvPr/>
        </p:nvSpPr>
        <p:spPr bwMode="auto">
          <a:xfrm>
            <a:off x="838200" y="1600200"/>
            <a:ext cx="7848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Times"/>
              <a:buChar char="•"/>
            </a:pPr>
            <a:r>
              <a:rPr lang="en-US" sz="2000" dirty="0"/>
              <a:t>Law of Large Numbers</a:t>
            </a:r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Times"/>
              <a:buChar char="•"/>
            </a:pPr>
            <a:r>
              <a:rPr lang="en-US" sz="2000" dirty="0"/>
              <a:t>Distribution of Sample Means when Parent Population is </a:t>
            </a:r>
            <a:r>
              <a:rPr lang="en-US" sz="2000" b="1" dirty="0"/>
              <a:t>NOT</a:t>
            </a:r>
            <a:r>
              <a:rPr lang="en-US" sz="2000" dirty="0"/>
              <a:t> Normally Distributed</a:t>
            </a:r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Times"/>
              <a:buChar char="•"/>
            </a:pPr>
            <a:r>
              <a:rPr lang="en-US" sz="2000" dirty="0"/>
              <a:t>Distribution of Sample Means when Parent Population is Normally Distributed</a:t>
            </a:r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Times"/>
              <a:buChar char="•"/>
            </a:pPr>
            <a:r>
              <a:rPr lang="en-US" sz="2000" dirty="0" smtClean="0"/>
              <a:t>Key </a:t>
            </a:r>
            <a:r>
              <a:rPr lang="en-US" sz="2000" dirty="0" smtClean="0"/>
              <a:t>Points</a:t>
            </a:r>
            <a:endParaRPr lang="en-US" sz="2000" dirty="0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838200" y="1981200"/>
            <a:ext cx="7391400" cy="685800"/>
          </a:xfrm>
          <a:prstGeom prst="rect">
            <a:avLst/>
          </a:prstGeom>
          <a:noFill/>
          <a:ln w="38100" algn="ctr">
            <a:solidFill>
              <a:srgbClr val="FF000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8292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2057400" y="228600"/>
            <a:ext cx="7010400" cy="685800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FFFF00"/>
                </a:solidFill>
              </a:rPr>
              <a:t>Distribution of Sample Means when Parent Population is </a:t>
            </a:r>
            <a:r>
              <a:rPr lang="en-US" b="1" dirty="0" smtClean="0">
                <a:solidFill>
                  <a:srgbClr val="FFFF00"/>
                </a:solidFill>
              </a:rPr>
              <a:t>Not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Normally</a:t>
            </a:r>
            <a:r>
              <a:rPr lang="en-US" dirty="0" smtClean="0">
                <a:solidFill>
                  <a:srgbClr val="FFFF00"/>
                </a:solidFill>
              </a:rPr>
              <a:t> Distributed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87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1295400"/>
                <a:ext cx="8077200" cy="228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1600" dirty="0" smtClean="0"/>
                  <a:t>Shape – As the sample size </a:t>
                </a:r>
                <a:r>
                  <a:rPr lang="en-US" sz="1600" i="1" dirty="0"/>
                  <a:t>n </a:t>
                </a:r>
                <a:r>
                  <a:rPr lang="en-US" sz="1600" dirty="0"/>
                  <a:t> increases and becomes “large”, the </a:t>
                </a:r>
                <a:r>
                  <a:rPr lang="en-US" sz="1600" dirty="0" smtClean="0"/>
                  <a:t>distribution of sample means becomes </a:t>
                </a:r>
                <a:r>
                  <a:rPr lang="en-US" sz="1600" dirty="0"/>
                  <a:t>approximately normal (</a:t>
                </a:r>
                <a:r>
                  <a:rPr lang="en-US" sz="1600" b="1" dirty="0"/>
                  <a:t>The Central Limit Theorem</a:t>
                </a:r>
                <a:r>
                  <a:rPr lang="en-US" sz="1600" dirty="0"/>
                  <a:t>)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1600" dirty="0"/>
                  <a:t>Center – If the mean of the original population is </a:t>
                </a:r>
                <a:r>
                  <a:rPr lang="en-US" sz="1600" b="1" dirty="0"/>
                  <a:t>µ</a:t>
                </a:r>
                <a:r>
                  <a:rPr lang="en-US" sz="1600" dirty="0"/>
                  <a:t>, then the mean of the distribution of sample means is </a:t>
                </a:r>
                <a:r>
                  <a:rPr lang="en-US" sz="1600" b="1" dirty="0"/>
                  <a:t>µ</a:t>
                </a:r>
                <a:r>
                  <a:rPr lang="en-US" sz="1600" dirty="0"/>
                  <a:t>.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1600" dirty="0"/>
                  <a:t>Spread – If the standard deviation of the population is</a:t>
                </a:r>
                <a:r>
                  <a:rPr lang="en-US" sz="1600" b="1" dirty="0"/>
                  <a:t> </a:t>
                </a:r>
                <a:r>
                  <a:rPr lang="el-GR" sz="1600" b="1" dirty="0"/>
                  <a:t>σ</a:t>
                </a:r>
                <a:r>
                  <a:rPr lang="en-US" sz="1600" dirty="0"/>
                  <a:t>, then the standard deviation of the distribution of </a:t>
                </a:r>
                <a:r>
                  <a:rPr lang="en-US" sz="1600" dirty="0" smtClean="0"/>
                  <a:t>sample </a:t>
                </a:r>
                <a:r>
                  <a:rPr lang="en-US" sz="1600" dirty="0"/>
                  <a:t>means is</a:t>
                </a:r>
                <a:r>
                  <a:rPr lang="en-US" sz="16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6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sz="1600" b="1" i="1" dirty="0" smtClean="0">
                            <a:latin typeface="Cambria Math"/>
                            <a:ea typeface="Cambria Math"/>
                          </a:rPr>
                          <m:t>𝝈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1600" b="1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1" i="1" dirty="0" smtClean="0">
                                <a:latin typeface="Cambria Math"/>
                              </a:rPr>
                              <m:t>𝒏</m:t>
                            </m:r>
                          </m:e>
                        </m:rad>
                      </m:den>
                    </m:f>
                    <m:r>
                      <a:rPr lang="en-US" sz="16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/>
                  <a:t>(The standard deviation of the distribution of sampling means is smaller than the standard deviation of the population by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6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1600" b="1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1" i="1" dirty="0" smtClean="0">
                                <a:latin typeface="Cambria Math"/>
                              </a:rPr>
                              <m:t>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>
          <p:sp>
            <p:nvSpPr>
              <p:cNvPr id="1638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295400"/>
                <a:ext cx="8077200" cy="2286000"/>
              </a:xfrm>
              <a:prstGeom prst="rect">
                <a:avLst/>
              </a:prstGeom>
              <a:blipFill rotWithShape="1">
                <a:blip r:embed="rId3"/>
                <a:stretch>
                  <a:fillRect t="-800" r="-679" b="-37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TextBox 11"/>
              <p:cNvSpPr txBox="1">
                <a:spLocks noChangeArrowheads="1"/>
              </p:cNvSpPr>
              <p:nvPr/>
            </p:nvSpPr>
            <p:spPr bwMode="auto">
              <a:xfrm>
                <a:off x="609600" y="5649040"/>
                <a:ext cx="606666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dirty="0"/>
                  <a:t>Sampling Distribution -&gt; Distribution of Sample means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6388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5649040"/>
                <a:ext cx="6066661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804" t="-8333" r="-2111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9" name="Picture 11" descr="4_17_b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89919"/>
            <a:ext cx="7391401" cy="166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13"/>
          <p:cNvSpPr txBox="1">
            <a:spLocks noChangeArrowheads="1"/>
          </p:cNvSpPr>
          <p:nvPr/>
        </p:nvSpPr>
        <p:spPr bwMode="auto">
          <a:xfrm>
            <a:off x="914400" y="5366320"/>
            <a:ext cx="182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/>
              <a:t>Original Population</a:t>
            </a:r>
          </a:p>
        </p:txBody>
      </p:sp>
      <p:sp>
        <p:nvSpPr>
          <p:cNvPr id="16391" name="TextBox 14"/>
          <p:cNvSpPr txBox="1">
            <a:spLocks noChangeArrowheads="1"/>
          </p:cNvSpPr>
          <p:nvPr/>
        </p:nvSpPr>
        <p:spPr bwMode="auto">
          <a:xfrm>
            <a:off x="2819400" y="5366320"/>
            <a:ext cx="175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/>
              <a:t>Sampling Dist. (n=5)</a:t>
            </a:r>
          </a:p>
        </p:txBody>
      </p:sp>
      <p:sp>
        <p:nvSpPr>
          <p:cNvPr id="16392" name="TextBox 15"/>
          <p:cNvSpPr txBox="1">
            <a:spLocks noChangeArrowheads="1"/>
          </p:cNvSpPr>
          <p:nvPr/>
        </p:nvSpPr>
        <p:spPr bwMode="auto">
          <a:xfrm>
            <a:off x="4724400" y="5359970"/>
            <a:ext cx="1685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/>
              <a:t>Sampling Dist. (n=15)</a:t>
            </a:r>
          </a:p>
        </p:txBody>
      </p:sp>
      <p:sp>
        <p:nvSpPr>
          <p:cNvPr id="16393" name="TextBox 16"/>
          <p:cNvSpPr txBox="1">
            <a:spLocks noChangeArrowheads="1"/>
          </p:cNvSpPr>
          <p:nvPr/>
        </p:nvSpPr>
        <p:spPr bwMode="auto">
          <a:xfrm>
            <a:off x="6553200" y="5366320"/>
            <a:ext cx="1685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/>
              <a:t>Sampling Dist. (n=25)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6100" y="635692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 dirty="0"/>
              <a:t>Applet - </a:t>
            </a:r>
            <a:r>
              <a:rPr lang="en-US" u="sng" dirty="0">
                <a:hlinkClick r:id="rId6"/>
              </a:rPr>
              <a:t>http://onlinestatbook.com/stat_sim/sampling_dist/index.html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1828800" y="228600"/>
            <a:ext cx="6781800" cy="685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Distribution of Sample Means when Parent Population is </a:t>
            </a:r>
            <a:r>
              <a:rPr lang="en-US" b="1" dirty="0">
                <a:solidFill>
                  <a:srgbClr val="FFFF00"/>
                </a:solidFill>
              </a:rPr>
              <a:t>Not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Normally</a:t>
            </a:r>
            <a:r>
              <a:rPr lang="en-US" dirty="0">
                <a:solidFill>
                  <a:srgbClr val="FFFF00"/>
                </a:solidFill>
              </a:rPr>
              <a:t> Distributed</a:t>
            </a:r>
            <a:endParaRPr lang="en-US" dirty="0" smtClean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35" name="Rectangle 3"/>
              <p:cNvSpPr txBox="1">
                <a:spLocks noChangeArrowheads="1"/>
              </p:cNvSpPr>
              <p:nvPr/>
            </p:nvSpPr>
            <p:spPr bwMode="auto">
              <a:xfrm>
                <a:off x="228600" y="1295400"/>
                <a:ext cx="8686800" cy="45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buFont typeface="Arial" pitchFamily="34" charset="0"/>
                  <a:buChar char="•"/>
                </a:pPr>
                <a:r>
                  <a:rPr lang="en-US" sz="2000" dirty="0" smtClean="0"/>
                  <a:t>Suppose the mean internet usage time of all BYU-Idaho students is 10 hours and the standard deviation is 2. This distribution is right-skewed.</a:t>
                </a:r>
              </a:p>
              <a:p>
                <a:pPr eaLnBrk="1" hangingPunct="1"/>
                <a:endParaRPr lang="en-US" sz="2000" dirty="0"/>
              </a:p>
              <a:p>
                <a:pPr eaLnBrk="1" hangingPunct="1">
                  <a:buFont typeface="Arial" pitchFamily="34" charset="0"/>
                  <a:buChar char="•"/>
                </a:pPr>
                <a:r>
                  <a:rPr lang="en-US" sz="2000" dirty="0"/>
                  <a:t>Suppose a random sample of 50 students were surveyed concerning their internet usage (sample of 50 would be considered a large sample).  What is the mean, standard deviation, and shape of the </a:t>
                </a:r>
                <a:r>
                  <a:rPr lang="en-US" sz="2000" dirty="0" smtClean="0"/>
                  <a:t>distribution </a:t>
                </a:r>
                <a:r>
                  <a:rPr lang="en-US" sz="2000" dirty="0"/>
                  <a:t>of the </a:t>
                </a:r>
                <a:r>
                  <a:rPr lang="en-US" sz="2000" dirty="0" smtClean="0"/>
                  <a:t>sample mean </a:t>
                </a:r>
                <a:r>
                  <a:rPr lang="en-US" sz="2000" dirty="0"/>
                  <a:t>internet usage </a:t>
                </a:r>
                <a:r>
                  <a:rPr lang="en-US" sz="2000" dirty="0" smtClean="0"/>
                  <a:t>times based </a:t>
                </a:r>
                <a:r>
                  <a:rPr lang="en-US" sz="2000" dirty="0"/>
                  <a:t>on a sample of 50 students?</a:t>
                </a:r>
              </a:p>
              <a:p>
                <a:pPr eaLnBrk="1" hangingPunct="1"/>
                <a:endParaRPr lang="en-US" sz="2000" dirty="0"/>
              </a:p>
              <a:p>
                <a:pPr eaLnBrk="1" hangingPunct="1"/>
                <a:r>
                  <a:rPr lang="en-US" sz="2000" dirty="0">
                    <a:solidFill>
                      <a:srgbClr val="79878B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000" dirty="0" smtClean="0"/>
                  <a:t>= </a:t>
                </a:r>
                <a:r>
                  <a:rPr lang="el-GR" sz="2000" dirty="0"/>
                  <a:t>μ</a:t>
                </a:r>
                <a:r>
                  <a:rPr lang="en-US" sz="2000" dirty="0"/>
                  <a:t> = 10 Hours</a:t>
                </a:r>
              </a:p>
              <a:p>
                <a:pPr eaLnBrk="1" hangingPunct="1"/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sz="2000" b="1" i="1" dirty="0" smtClean="0">
                            <a:latin typeface="Cambria Math"/>
                            <a:ea typeface="Cambria Math"/>
                          </a:rPr>
                          <m:t>𝝈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2000" b="1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dirty="0" smtClean="0">
                                <a:latin typeface="Cambria Math"/>
                              </a:rPr>
                              <m:t>𝒏</m:t>
                            </m:r>
                          </m:e>
                        </m:rad>
                      </m:den>
                    </m:f>
                    <m:r>
                      <a:rPr lang="en-US" sz="20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latin typeface="Cambria Math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2000" b="1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dirty="0" smtClean="0">
                                <a:latin typeface="Cambria Math"/>
                              </a:rPr>
                              <m:t>𝟓𝟎</m:t>
                            </m:r>
                          </m:e>
                        </m:rad>
                      </m:den>
                    </m:f>
                    <m:r>
                      <a:rPr lang="en-US" sz="20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= 0.283</a:t>
                </a:r>
              </a:p>
              <a:p>
                <a:pPr eaLnBrk="1" hangingPunct="1"/>
                <a:r>
                  <a:rPr lang="en-US" sz="2000" dirty="0"/>
                  <a:t>	Shape – Normal or Bell Shaped</a:t>
                </a:r>
              </a:p>
              <a:p>
                <a:pPr eaLnBrk="1" hangingPunct="1"/>
                <a:endParaRPr lang="el-GR" sz="2000" dirty="0"/>
              </a:p>
            </p:txBody>
          </p:sp>
        </mc:Choice>
        <mc:Fallback>
          <p:sp>
            <p:nvSpPr>
              <p:cNvPr id="1843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95400"/>
                <a:ext cx="8686800" cy="4572000"/>
              </a:xfrm>
              <a:prstGeom prst="rect">
                <a:avLst/>
              </a:prstGeom>
              <a:blipFill rotWithShape="1">
                <a:blip r:embed="rId3"/>
                <a:stretch>
                  <a:fillRect l="-632" t="-533" r="-1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1828800" y="228600"/>
            <a:ext cx="6781800" cy="685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Distribution of Sample Means when Parent Population is </a:t>
            </a:r>
            <a:r>
              <a:rPr lang="en-US" b="1" dirty="0">
                <a:solidFill>
                  <a:srgbClr val="FFFF00"/>
                </a:solidFill>
              </a:rPr>
              <a:t>Not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Normally</a:t>
            </a:r>
            <a:r>
              <a:rPr lang="en-US" dirty="0">
                <a:solidFill>
                  <a:srgbClr val="FFFF00"/>
                </a:solidFill>
              </a:rPr>
              <a:t> Distributed</a:t>
            </a:r>
            <a:endParaRPr lang="en-US" dirty="0" smtClean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35" name="Rectangle 3"/>
              <p:cNvSpPr txBox="1">
                <a:spLocks noChangeArrowheads="1"/>
              </p:cNvSpPr>
              <p:nvPr/>
            </p:nvSpPr>
            <p:spPr bwMode="auto">
              <a:xfrm>
                <a:off x="228600" y="1295400"/>
                <a:ext cx="8686800" cy="45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buFont typeface="Arial" pitchFamily="34" charset="0"/>
                  <a:buChar char="•"/>
                </a:pPr>
                <a:r>
                  <a:rPr lang="en-US" sz="2000" dirty="0" smtClean="0"/>
                  <a:t>Suppose the mean number of college credits that a student has taken by the time he/she takes an intro to statistics class is 64 credits and the standard deviation is 31. This distribution is right-skewed.</a:t>
                </a:r>
              </a:p>
              <a:p>
                <a:pPr eaLnBrk="1" hangingPunct="1"/>
                <a:endParaRPr lang="en-US" sz="2000" dirty="0"/>
              </a:p>
              <a:p>
                <a:pPr eaLnBrk="1" hangingPunct="1">
                  <a:buFont typeface="Arial" pitchFamily="34" charset="0"/>
                  <a:buChar char="•"/>
                </a:pPr>
                <a:r>
                  <a:rPr lang="en-US" sz="2000" dirty="0"/>
                  <a:t>Suppose a random sample of </a:t>
                </a:r>
                <a:r>
                  <a:rPr lang="en-US" sz="2000" dirty="0" smtClean="0"/>
                  <a:t>100 </a:t>
                </a:r>
                <a:r>
                  <a:rPr lang="en-US" sz="2000" dirty="0"/>
                  <a:t>students were surveyed concerning their internet usage (sample of </a:t>
                </a:r>
                <a:r>
                  <a:rPr lang="en-US" sz="2000" dirty="0" smtClean="0"/>
                  <a:t>100 </a:t>
                </a:r>
                <a:r>
                  <a:rPr lang="en-US" sz="2000" dirty="0"/>
                  <a:t>would be considered a large sample).  What is the mean, standard deviation, and shape of the </a:t>
                </a:r>
                <a:r>
                  <a:rPr lang="en-US" sz="2000" dirty="0" smtClean="0"/>
                  <a:t>distribution </a:t>
                </a:r>
                <a:r>
                  <a:rPr lang="en-US" sz="2000" dirty="0"/>
                  <a:t>of the </a:t>
                </a:r>
                <a:r>
                  <a:rPr lang="en-US" sz="2000" dirty="0" smtClean="0"/>
                  <a:t>mean number of college credits that a student has taken by the time he/she takes an intro to statistics </a:t>
                </a:r>
                <a:r>
                  <a:rPr lang="en-US" sz="2000" dirty="0" smtClean="0"/>
                  <a:t>class?</a:t>
                </a:r>
                <a:endParaRPr lang="en-US" sz="2000" dirty="0"/>
              </a:p>
              <a:p>
                <a:pPr eaLnBrk="1" hangingPunct="1"/>
                <a:endParaRPr lang="en-US" sz="2000" dirty="0"/>
              </a:p>
              <a:p>
                <a:pPr eaLnBrk="1" hangingPunct="1"/>
                <a:r>
                  <a:rPr lang="en-US" sz="2000" dirty="0">
                    <a:solidFill>
                      <a:srgbClr val="79878B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000" dirty="0" smtClean="0"/>
                  <a:t>= </a:t>
                </a:r>
                <a:r>
                  <a:rPr lang="el-GR" sz="2000" dirty="0"/>
                  <a:t>μ</a:t>
                </a:r>
                <a:r>
                  <a:rPr lang="en-US" sz="2000" dirty="0"/>
                  <a:t> = </a:t>
                </a:r>
                <a:r>
                  <a:rPr lang="en-US" sz="2000" dirty="0" smtClean="0"/>
                  <a:t>64 credits</a:t>
                </a:r>
                <a:endParaRPr lang="en-US" sz="2000" dirty="0"/>
              </a:p>
              <a:p>
                <a:pPr eaLnBrk="1" hangingPunct="1"/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sz="2000" b="1" i="1" dirty="0" smtClean="0">
                            <a:latin typeface="Cambria Math"/>
                            <a:ea typeface="Cambria Math"/>
                          </a:rPr>
                          <m:t>𝝈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2000" b="1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dirty="0" smtClean="0">
                                <a:latin typeface="Cambria Math"/>
                              </a:rPr>
                              <m:t>𝒏</m:t>
                            </m:r>
                          </m:e>
                        </m:rad>
                      </m:den>
                    </m:f>
                    <m:r>
                      <a:rPr lang="en-US" sz="20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latin typeface="Cambria Math"/>
                          </a:rPr>
                          <m:t>𝟑𝟏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2000" b="1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dirty="0" smtClean="0">
                                <a:latin typeface="Cambria Math"/>
                              </a:rPr>
                              <m:t>𝟏𝟎𝟎</m:t>
                            </m:r>
                          </m:e>
                        </m:rad>
                      </m:den>
                    </m:f>
                    <m:r>
                      <a:rPr lang="en-US" sz="20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= </a:t>
                </a:r>
                <a:r>
                  <a:rPr lang="en-US" sz="2000" dirty="0" smtClean="0"/>
                  <a:t>3.1</a:t>
                </a:r>
                <a:endParaRPr lang="en-US" sz="2000" dirty="0"/>
              </a:p>
              <a:p>
                <a:pPr eaLnBrk="1" hangingPunct="1"/>
                <a:r>
                  <a:rPr lang="en-US" sz="2000" dirty="0"/>
                  <a:t>	Shape – Normal or Bell Shaped</a:t>
                </a:r>
              </a:p>
              <a:p>
                <a:pPr eaLnBrk="1" hangingPunct="1"/>
                <a:endParaRPr lang="el-GR" sz="2000" dirty="0"/>
              </a:p>
            </p:txBody>
          </p:sp>
        </mc:Choice>
        <mc:Fallback>
          <p:sp>
            <p:nvSpPr>
              <p:cNvPr id="1843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95400"/>
                <a:ext cx="8686800" cy="4572000"/>
              </a:xfrm>
              <a:prstGeom prst="rect">
                <a:avLst/>
              </a:prstGeom>
              <a:blipFill rotWithShape="1">
                <a:blip r:embed="rId3"/>
                <a:stretch>
                  <a:fillRect l="-632" t="-533" r="-1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9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Outline of the Presentation</a:t>
            </a:r>
          </a:p>
        </p:txBody>
      </p:sp>
      <p:sp>
        <p:nvSpPr>
          <p:cNvPr id="4099" name="Rectangle 3"/>
          <p:cNvSpPr txBox="1">
            <a:spLocks noChangeArrowheads="1"/>
          </p:cNvSpPr>
          <p:nvPr/>
        </p:nvSpPr>
        <p:spPr bwMode="auto">
          <a:xfrm>
            <a:off x="838200" y="1600200"/>
            <a:ext cx="7848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Times"/>
              <a:buChar char="•"/>
            </a:pPr>
            <a:r>
              <a:rPr lang="en-US" sz="2000" dirty="0"/>
              <a:t>Law of Large Numbers</a:t>
            </a:r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Times"/>
              <a:buChar char="•"/>
            </a:pPr>
            <a:r>
              <a:rPr lang="en-US" sz="2000" dirty="0"/>
              <a:t>Distribution of Sample Means when Parent Population is </a:t>
            </a:r>
            <a:r>
              <a:rPr lang="en-US" sz="2000" b="1" dirty="0"/>
              <a:t>NOT</a:t>
            </a:r>
            <a:r>
              <a:rPr lang="en-US" sz="2000" dirty="0"/>
              <a:t> Normally Distributed</a:t>
            </a:r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Times"/>
              <a:buChar char="•"/>
            </a:pPr>
            <a:r>
              <a:rPr lang="en-US" sz="2000" dirty="0"/>
              <a:t>Distribution of Sample Means when Parent Population is Normally Distributed</a:t>
            </a:r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Times"/>
              <a:buChar char="•"/>
            </a:pPr>
            <a:r>
              <a:rPr lang="en-US" sz="2000" dirty="0" smtClean="0"/>
              <a:t>Key </a:t>
            </a:r>
            <a:r>
              <a:rPr lang="en-US" sz="2000" dirty="0" smtClean="0"/>
              <a:t>Points</a:t>
            </a:r>
            <a:endParaRPr lang="en-US" sz="2000" dirty="0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838200" y="2667000"/>
            <a:ext cx="7391400" cy="685800"/>
          </a:xfrm>
          <a:prstGeom prst="rect">
            <a:avLst/>
          </a:prstGeom>
          <a:noFill/>
          <a:ln w="38100" algn="ctr">
            <a:solidFill>
              <a:srgbClr val="FF0000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781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2057400" y="228600"/>
            <a:ext cx="7010400" cy="685800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FFFF00"/>
                </a:solidFill>
              </a:rPr>
              <a:t>Distribution of Sample Means when Parent Population is </a:t>
            </a:r>
            <a:r>
              <a:rPr lang="en-US" b="1" dirty="0" smtClean="0">
                <a:solidFill>
                  <a:srgbClr val="FFFF00"/>
                </a:solidFill>
              </a:rPr>
              <a:t>Normally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Distributed</a:t>
            </a:r>
            <a:endParaRPr lang="en-US" dirty="0" smtClean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43" name="Rectangle 3"/>
              <p:cNvSpPr txBox="1">
                <a:spLocks noChangeArrowheads="1"/>
              </p:cNvSpPr>
              <p:nvPr/>
            </p:nvSpPr>
            <p:spPr bwMode="auto">
              <a:xfrm>
                <a:off x="838200" y="1295400"/>
                <a:ext cx="7467600" cy="228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1600" dirty="0"/>
                  <a:t>Shape – Regardless of the sample size </a:t>
                </a:r>
                <a:r>
                  <a:rPr lang="en-US" sz="1600" i="1" dirty="0"/>
                  <a:t>n</a:t>
                </a:r>
                <a:r>
                  <a:rPr lang="en-US" sz="1600" dirty="0"/>
                  <a:t>, the shape of the distribution of the sample means is normal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1600" dirty="0"/>
                  <a:t>Center – If the mean of the population is </a:t>
                </a:r>
                <a:r>
                  <a:rPr lang="en-US" sz="1600" b="1" dirty="0"/>
                  <a:t>µ</a:t>
                </a:r>
                <a:r>
                  <a:rPr lang="en-US" sz="1600" dirty="0"/>
                  <a:t>, then the mean of the distribution of sample means is </a:t>
                </a:r>
                <a:r>
                  <a:rPr lang="en-US" sz="1600" b="1" dirty="0"/>
                  <a:t>µ </a:t>
                </a:r>
                <a:r>
                  <a:rPr lang="en-US" sz="1600" dirty="0"/>
                  <a:t>.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1600" dirty="0"/>
                  <a:t>Spread – If the standard deviation of the population is</a:t>
                </a:r>
                <a:r>
                  <a:rPr lang="en-US" sz="1600" b="1" dirty="0"/>
                  <a:t> </a:t>
                </a:r>
                <a:r>
                  <a:rPr lang="el-GR" sz="1600" b="1" dirty="0"/>
                  <a:t>σ</a:t>
                </a:r>
                <a:r>
                  <a:rPr lang="en-US" sz="1600" dirty="0"/>
                  <a:t>, then the standard deviation of the distribution of </a:t>
                </a:r>
                <a:r>
                  <a:rPr lang="en-US" sz="1600" dirty="0" smtClean="0"/>
                  <a:t>sample </a:t>
                </a:r>
                <a:r>
                  <a:rPr lang="en-US" sz="1600" dirty="0"/>
                  <a:t>means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6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sz="1600" b="1" i="1" dirty="0" smtClean="0">
                            <a:latin typeface="Cambria Math"/>
                            <a:ea typeface="Cambria Math"/>
                          </a:rPr>
                          <m:t>𝝈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1600" b="1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1" i="1" dirty="0" smtClean="0">
                                <a:latin typeface="Cambria Math"/>
                              </a:rPr>
                              <m:t>𝒏</m:t>
                            </m:r>
                          </m:e>
                        </m:rad>
                      </m:den>
                    </m:f>
                    <m:r>
                      <a:rPr lang="en-US" sz="16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/>
                  <a:t>(The standard deviation of the distribution of sampling means would be smaller than the standard deviation of the population by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6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1600" b="1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1" i="1" dirty="0" smtClean="0">
                                <a:latin typeface="Cambria Math"/>
                              </a:rPr>
                              <m:t>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1600" dirty="0"/>
                  <a:t>)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endParaRPr lang="en-US" sz="2000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endParaRPr lang="en-US" sz="2000" dirty="0">
                  <a:solidFill>
                    <a:srgbClr val="79878B"/>
                  </a:solidFill>
                </a:endParaRPr>
              </a:p>
            </p:txBody>
          </p:sp>
        </mc:Choice>
        <mc:Fallback>
          <p:sp>
            <p:nvSpPr>
              <p:cNvPr id="1024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295400"/>
                <a:ext cx="7467600" cy="2286000"/>
              </a:xfrm>
              <a:prstGeom prst="rect">
                <a:avLst/>
              </a:prstGeom>
              <a:blipFill rotWithShape="1">
                <a:blip r:embed="rId3"/>
                <a:stretch>
                  <a:fillRect l="-82" t="-800" r="-327" b="-37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4" name="Picture 9" descr="4_16_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91516"/>
            <a:ext cx="50292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7391400" y="4858316"/>
            <a:ext cx="1338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Population</a:t>
            </a:r>
          </a:p>
          <a:p>
            <a:pPr eaLnBrk="1" hangingPunct="1"/>
            <a:r>
              <a:rPr lang="en-US"/>
              <a:t>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6" name="TextBox 9"/>
              <p:cNvSpPr txBox="1">
                <a:spLocks noChangeArrowheads="1"/>
              </p:cNvSpPr>
              <p:nvPr/>
            </p:nvSpPr>
            <p:spPr bwMode="auto">
              <a:xfrm>
                <a:off x="6781800" y="4096316"/>
                <a:ext cx="149489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dirty="0" smtClean="0"/>
                  <a:t>Sampling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eaLnBrk="1" hangingPunct="1"/>
                <a:r>
                  <a:rPr lang="en-US" dirty="0"/>
                  <a:t>Distribution</a:t>
                </a:r>
              </a:p>
            </p:txBody>
          </p:sp>
        </mc:Choice>
        <mc:Fallback xmlns="">
          <p:sp>
            <p:nvSpPr>
              <p:cNvPr id="10246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1800" y="4096316"/>
                <a:ext cx="1494896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3673" t="-4717" r="-11837" b="-141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47" name="Straight Arrow Connector 10"/>
          <p:cNvCxnSpPr>
            <a:cxnSpLocks noChangeShapeType="1"/>
          </p:cNvCxnSpPr>
          <p:nvPr/>
        </p:nvCxnSpPr>
        <p:spPr bwMode="auto">
          <a:xfrm rot="10800000">
            <a:off x="4419600" y="4401116"/>
            <a:ext cx="2362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TextBox 13"/>
              <p:cNvSpPr txBox="1">
                <a:spLocks noChangeArrowheads="1"/>
              </p:cNvSpPr>
              <p:nvPr/>
            </p:nvSpPr>
            <p:spPr bwMode="auto">
              <a:xfrm>
                <a:off x="1219200" y="6015604"/>
                <a:ext cx="606666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dirty="0"/>
                  <a:t>Sampling Distribution -&gt; Distribution of Sample means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0248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6015604"/>
                <a:ext cx="6066661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804" t="-8333" r="-2111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9" name="Line 11"/>
          <p:cNvSpPr>
            <a:spLocks noChangeShapeType="1"/>
          </p:cNvSpPr>
          <p:nvPr/>
        </p:nvSpPr>
        <p:spPr bwMode="auto">
          <a:xfrm flipH="1">
            <a:off x="4800600" y="5163116"/>
            <a:ext cx="2514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7939</TotalTime>
  <Words>912</Words>
  <Application>Microsoft Office PowerPoint</Application>
  <PresentationFormat>On-screen Show (4:3)</PresentationFormat>
  <Paragraphs>83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 Presentation</vt:lpstr>
      <vt:lpstr>PowerPoint Presentation</vt:lpstr>
      <vt:lpstr>Outline of the Presentation</vt:lpstr>
      <vt:lpstr>The Law of Large Numbers – A Brief Summary</vt:lpstr>
      <vt:lpstr>Outline of the Presentation</vt:lpstr>
      <vt:lpstr>Distribution of Sample Means when Parent Population is Not Normally Distributed</vt:lpstr>
      <vt:lpstr>Distribution of Sample Means when Parent Population is Not Normally Distributed</vt:lpstr>
      <vt:lpstr>Distribution of Sample Means when Parent Population is Not Normally Distributed</vt:lpstr>
      <vt:lpstr>Outline of the Presentation</vt:lpstr>
      <vt:lpstr>Distribution of Sample Means when Parent Population is Normally Distributed</vt:lpstr>
      <vt:lpstr>Distribution of Sample Means when Parent Population is Normally Distributed</vt:lpstr>
      <vt:lpstr>Distribution of Sample Means when Parent Population is Not Normally Distributed</vt:lpstr>
      <vt:lpstr>Outline of the Presentation</vt:lpstr>
      <vt:lpstr>Key Points</vt:lpstr>
    </vt:vector>
  </TitlesOfParts>
  <Company>BYU-Idaho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rdcromar</dc:creator>
  <cp:lastModifiedBy>Cromar, Ryan</cp:lastModifiedBy>
  <cp:revision>296</cp:revision>
  <dcterms:created xsi:type="dcterms:W3CDTF">2008-09-08T20:31:32Z</dcterms:created>
  <dcterms:modified xsi:type="dcterms:W3CDTF">2013-04-30T00:30:27Z</dcterms:modified>
</cp:coreProperties>
</file>